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3" r:id="rId4"/>
    <p:sldId id="259" r:id="rId5"/>
    <p:sldId id="258" r:id="rId6"/>
    <p:sldId id="266" r:id="rId7"/>
    <p:sldId id="262" r:id="rId8"/>
    <p:sldId id="282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7" r:id="rId18"/>
    <p:sldId id="298" r:id="rId19"/>
    <p:sldId id="300" r:id="rId20"/>
    <p:sldId id="302" r:id="rId21"/>
    <p:sldId id="299" r:id="rId22"/>
    <p:sldId id="303" r:id="rId23"/>
    <p:sldId id="304" r:id="rId24"/>
    <p:sldId id="305" r:id="rId25"/>
    <p:sldId id="306" r:id="rId26"/>
    <p:sldId id="301" r:id="rId27"/>
    <p:sldId id="307" r:id="rId28"/>
    <p:sldId id="296" r:id="rId29"/>
    <p:sldId id="295" r:id="rId30"/>
    <p:sldId id="308" r:id="rId31"/>
    <p:sldId id="309" r:id="rId32"/>
    <p:sldId id="310" r:id="rId33"/>
    <p:sldId id="311" r:id="rId34"/>
    <p:sldId id="315" r:id="rId35"/>
    <p:sldId id="313" r:id="rId36"/>
  </p:sldIdLst>
  <p:sldSz cx="9144000" cy="6858000" type="screen4x3"/>
  <p:notesSz cx="6858000" cy="9296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1EFF-1E7F-492F-926B-6FDA93072269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77B45-C72E-4A9B-8E94-D80D457B5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ED93-4F27-43DA-B0B3-444E264C8F7E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794D9-A1D3-4EBB-9A16-5AF00D91AA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8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2FEE-1D0E-43BE-ABE5-805788CC5995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47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7C156-FC82-4C6C-9F44-F2498BF18D73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76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B02F-676E-40CE-A03D-66A145D15537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2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9571-F838-4428-BE18-2C982E6A3E41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7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9F76-1159-4AC5-BE81-3E5CCCA6F11E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15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3EC1C-7D85-4E17-B441-5D20D98E24CD}" type="datetime1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73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0B21-0987-414F-B3B6-631F38A8B612}" type="datetime1">
              <a:rPr lang="ru-RU" smtClean="0"/>
              <a:t>15.10.2022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271A5-929F-4064-A104-CBDAC2313778}" type="datetime1">
              <a:rPr lang="ru-RU" smtClean="0"/>
              <a:t>15.10.2022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00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A2C5-056D-4AA4-8FB9-99F6FF5EED13}" type="datetime1">
              <a:rPr lang="ru-RU" smtClean="0"/>
              <a:t>15.10.2022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5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AFE1-3CF9-431D-9E5C-71BCF5386252}" type="datetime1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0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EAC4-0AAD-484A-9B24-6CE6037DAEF6}" type="datetime1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55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EC859-4D1A-4766-967C-210E75D1FC13}" type="datetime1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6DEB7-5F77-4630-8D75-53F5ABC2E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61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Смирнов Сергей Владимирович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Глазова Наталья Владимировна, доц. каф. биотехнологии, канд. хим. наук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подготовки: 19.03.01 Биотехнология</a:t>
            </a:r>
          </a:p>
          <a:p>
            <a:endParaRPr lang="ru-RU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8532" y="1484784"/>
            <a:ext cx="7766936" cy="26642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</a:p>
          <a:p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сорбционных процессов выделения и очистки ферментов из животного сырья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виде </a:t>
            </a:r>
            <a:r>
              <a:rPr lang="ru-RU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дипломной работы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4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данной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9"/>
            <a:ext cx="8291264" cy="48245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данной работы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оптимизировать сорбционную очистку высокомолекулярных веществ с определением оптимального режима ведения процесса на различных сорбентах.</a:t>
            </a:r>
          </a:p>
          <a:p>
            <a:pPr marL="0" indent="0">
              <a:buNone/>
            </a:pPr>
            <a:endParaRPr lang="ru-RU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2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592" y="231229"/>
            <a:ext cx="7226424" cy="589146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данной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47248" cy="4608512"/>
          </a:xfrm>
        </p:spPr>
        <p:txBody>
          <a:bodyPr>
            <a:noAutofit/>
          </a:bodyPr>
          <a:lstStyle/>
          <a:p>
            <a:pPr lvl="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и исследовать зависимость оптимальных параметров ведения процесса от входных данных, являющихся характеристиками технологического процесса и свойств сорбентов с использованием программы для оптимизации.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зависимость времени проскока высокомолекулярного и низкомолекулярного вещества от скорости перфузии раствора через теоретическую колонку на теоретическом сорбенте с помощью программы для оптимизации.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ряда оптимальных сорбентов и сорбируемого на нём целевого продукта определить параметры оптимальной колонки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теоретическая модель ионообменной сорбции.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разработки программы, моделирующую ионообменную сорбцию, использовался дистрибутив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Язык программирования, на котором написана программа -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Версия: 3.8.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образования входного вектора и фиксации результатов использовался файловый ввод-вывод.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Графики, содержащие функциональные зависимости, сохранялись в формате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 и методы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13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8054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оптимизации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использовали данные по следующим сорбентам (препарат –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ДНКза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 ФС 42-414-75):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 и методы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8784976" cy="26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Обсуждения и результаты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8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Обсуждения и результаты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окне следует выбрать, какой именно график из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f(d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проск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 построить.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4" y="1844824"/>
            <a:ext cx="885524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16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Оптимизационная функция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f(d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656184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правильном подборе входных величин значение оптимизационной функции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будет меняться незначительно, а положение самой точки будет носить оптимальный характер на кривой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Принято говорить о таком режиме, как об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оптимальном.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5256" r="8231"/>
          <a:stretch/>
        </p:blipFill>
        <p:spPr bwMode="auto">
          <a:xfrm>
            <a:off x="566072" y="1536675"/>
            <a:ext cx="8011856" cy="2925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17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Оптимизационная функция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f(d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1656184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случае, решением задачи оптимизации (оптимальным режимом) будет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 диаметров зерен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сорбента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 котором число колонн минимально и не меняется (или меняется незначительно).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аиболее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эффективным сорбентом для сорбции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ДНКазы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будет: КУ-23, ЦС-1, ЦС-3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Биокарб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(по данным расчёта программы).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Точные границы данного диапазона программа выводит в файл 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получения приведённых графиков программа производила полный расчёт колонок открытого и закрытого типов. Их параметры представлены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файле «Параметры оптимальной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колонны.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18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файла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28800"/>
            <a:ext cx="9121858" cy="43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19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эффективные сорбенты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Данные из выходного вектора по наиболее эффективным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сорбентам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колонн открытого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типа: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858695"/>
                  </p:ext>
                </p:extLst>
              </p:nvPr>
            </p:nvGraphicFramePr>
            <p:xfrm>
              <a:off x="107504" y="2420889"/>
              <a:ext cx="8928992" cy="3600399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019068"/>
                    <a:gridCol w="1933260"/>
                    <a:gridCol w="2088232"/>
                    <a:gridCol w="1368152"/>
                    <a:gridCol w="1008112"/>
                    <a:gridCol w="1512168"/>
                  </a:tblGrid>
                  <a:tr h="1658971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внутримолекуляр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-ной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диффузии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oMath>
                          </a14:m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м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/с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Критерий 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регулярно-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сти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Произв-ть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колонн на стадии десорбции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КУ-23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2.879·10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- 0.559·10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3.20862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7.308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- 0.360·10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2.80710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11.875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- 0.387·10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3.95015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15.833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- 1.884·10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0.96495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7.551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858695"/>
                  </p:ext>
                </p:extLst>
              </p:nvPr>
            </p:nvGraphicFramePr>
            <p:xfrm>
              <a:off x="107504" y="2420889"/>
              <a:ext cx="8928992" cy="3600399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019068"/>
                    <a:gridCol w="1933260"/>
                    <a:gridCol w="2088232"/>
                    <a:gridCol w="1368152"/>
                    <a:gridCol w="1008112"/>
                    <a:gridCol w="1512168"/>
                  </a:tblGrid>
                  <a:tr h="1658971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456" marR="67456" marT="0" marB="0">
                        <a:blipFill rotWithShape="0">
                          <a:blip r:embed="rId3"/>
                          <a:stretch>
                            <a:fillRect l="-52830" t="-368" r="-309748" b="-118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Критерий 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регулярно-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сти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Произв-ть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колонн на стадии десорбции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КУ-23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2.879·10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- 0.559·10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3.20862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7.308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- 0.360·10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2.80710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11.875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- 0.387·10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3.95015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15.833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8535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1.719·10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- 1.884·10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0.96495  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7.551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5123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4618856" cy="4425355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производственный процесс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рационально использовать имеющиеся в распоряжении ресурсы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максимальной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эффективностью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выходом по целевому продукту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минимальных затратах.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</a:t>
            </a:fld>
            <a:endParaRPr lang="ru-RU"/>
          </a:p>
        </p:txBody>
      </p:sp>
      <p:pic>
        <p:nvPicPr>
          <p:cNvPr id="1026" name="Picture 2" descr="Mathematical optimizat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8760"/>
            <a:ext cx="5365288" cy="4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9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эффективные сорбенты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из выходного вектора по наиболее эффективным сорбентам для колонн закрытого типа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394470"/>
                  </p:ext>
                </p:extLst>
              </p:nvPr>
            </p:nvGraphicFramePr>
            <p:xfrm>
              <a:off x="107504" y="2420891"/>
              <a:ext cx="8928992" cy="360039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008112"/>
                    <a:gridCol w="1944216"/>
                    <a:gridCol w="2088232"/>
                    <a:gridCol w="1296144"/>
                    <a:gridCol w="1368152"/>
                    <a:gridCol w="1224136"/>
                  </a:tblGrid>
                  <a:tr h="2006588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внутримолекуляр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-ной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диффузии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oMath>
                          </a14:m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м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/с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Критерий 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регулярно-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сти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Произв-ть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колонн на стадии десорбции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КУ-23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- 0.680·10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3.19615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7.308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- 0.487·10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2.87192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11.875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- 0.526·10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3.91889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15.833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- 2.990·10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0.49351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394470"/>
                  </p:ext>
                </p:extLst>
              </p:nvPr>
            </p:nvGraphicFramePr>
            <p:xfrm>
              <a:off x="107504" y="2420891"/>
              <a:ext cx="8928992" cy="360039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008112"/>
                    <a:gridCol w="1944216"/>
                    <a:gridCol w="2088232"/>
                    <a:gridCol w="1296144"/>
                    <a:gridCol w="1368152"/>
                    <a:gridCol w="1224136"/>
                  </a:tblGrid>
                  <a:tr h="2006588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456" marR="67456" marT="0" marB="0">
                        <a:blipFill rotWithShape="0">
                          <a:blip r:embed="rId3"/>
                          <a:stretch>
                            <a:fillRect l="-52351" t="-304" r="-308777" b="-82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Критерий 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регулярно-</a:t>
                          </a: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сти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λ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6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Произв-ть</a:t>
                          </a:r>
                          <a:r>
                            <a:rPr lang="ru-RU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ru-RU" sz="1600" i="1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колонн на стадии десорбции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КУ-23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- 0.680·10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3.19615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7.308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- 0.487·10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2.87192  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11.875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- 0.526·10</a:t>
                          </a:r>
                          <a:r>
                            <a:rPr lang="en-US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3.91889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15.833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39845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- 2.990·10</a:t>
                          </a:r>
                          <a:r>
                            <a:rPr lang="ru-RU" sz="16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0.49351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65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21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«Параметры оптимальной колонны.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21" y="2060848"/>
            <a:ext cx="8822958" cy="30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Эскизы оптимальных колонн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5" y="1078870"/>
            <a:ext cx="3550698" cy="5014426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9237" y="1074831"/>
            <a:ext cx="3550698" cy="50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23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Эскизы оптимальных колонн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2356"/>
            <a:ext cx="3549045" cy="50120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6" y="1172355"/>
            <a:ext cx="3549044" cy="50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Эскизы оптимальных колонн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0" y="1119371"/>
            <a:ext cx="3560629" cy="50284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63" y="1112300"/>
            <a:ext cx="3565637" cy="50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25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Эскизы оптимальных колонн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4" y="1107664"/>
            <a:ext cx="3570481" cy="504236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19" y="1107663"/>
            <a:ext cx="3570482" cy="50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6655" r="8522"/>
          <a:stretch/>
        </p:blipFill>
        <p:spPr bwMode="auto">
          <a:xfrm>
            <a:off x="451241" y="1417638"/>
            <a:ext cx="8235559" cy="2875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210" y="4835931"/>
            <a:ext cx="8258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графиках представлены кривые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 эффективности сорбции от диаметра частиц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Наибольшее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эффективности наблюдается при небольших диаметрах частиц.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27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Сорбция высокомолекулярных и низкомолекулярных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Допустим, на смоле сорбируются высокомолекулярное и низкомолекулярные соединения, характеризуемые различными объёмным коэффициентом распределения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эффективным коэффициентом внутренней диффузии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ba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(в случае высокомолекулярного соединения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40,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ba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2*10</a:t>
                </a:r>
                <a:r>
                  <a:rPr lang="ru-RU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-13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r>
                  <a:rPr lang="ru-RU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/с, а у низкомолекулярного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20,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ba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2*10</a:t>
                </a:r>
                <a:r>
                  <a:rPr lang="ru-RU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-12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</a:t>
                </a:r>
                <a:r>
                  <a:rPr lang="ru-RU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/с).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  <a:blipFill rotWithShape="0">
                <a:blip r:embed="rId3"/>
                <a:stretch>
                  <a:fillRect l="-1037" t="-4895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53022"/>
            <a:ext cx="2384132" cy="1965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250" y="6116098"/>
            <a:ext cx="14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ДНКза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Цитохром c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98" y="3953022"/>
            <a:ext cx="2193827" cy="196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52744" y="6116098"/>
            <a:ext cx="151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Цитохром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проск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656184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постоянной скорости подачи среды на колонку время проскока (насыщения колонки) различных соединений по своим физико-химическим характеристикам будет различным.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предположить, что смеси веществ можно разделять, варьируя скорость подачи среды 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колонку.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3142" r="8263"/>
          <a:stretch/>
        </p:blipFill>
        <p:spPr>
          <a:xfrm>
            <a:off x="352066" y="1417638"/>
            <a:ext cx="8439867" cy="30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проск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81129"/>
            <a:ext cx="8229600" cy="1656184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на графике присутствует точка пересечения кривых, соответствующая инверсии порядка выхода компонентов.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3142" r="8263"/>
          <a:stretch/>
        </p:blipFill>
        <p:spPr>
          <a:xfrm>
            <a:off x="352066" y="1417638"/>
            <a:ext cx="8439867" cy="30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4618856" cy="442535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— модификация системы для улучшения её эффективности.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Оптимизированная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обычно является оптимальной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для одной задачи. </a:t>
            </a:r>
            <a:endParaRPr lang="ru-RU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50237"/>
            <a:ext cx="3723989" cy="24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z="2200" smtClean="0"/>
              <a:t>30</a:t>
            </a:fld>
            <a:endParaRPr lang="ru-RU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65618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Показано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у ферментов с наибольшим коэффициентом внутримолекулярной диффузии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наблюдается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времени цикла процесса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числа единиц оборудования (колонн);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диапазона независимости оптимальных диаметров частиц зерен сорбента от числа колонн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050217"/>
                  </p:ext>
                </p:extLst>
              </p:nvPr>
            </p:nvGraphicFramePr>
            <p:xfrm>
              <a:off x="971600" y="3717032"/>
              <a:ext cx="7560839" cy="2304256"/>
            </p:xfrm>
            <a:graphic>
              <a:graphicData uri="http://schemas.openxmlformats.org/drawingml/2006/table">
                <a:tbl>
                  <a:tblPr firstRow="1" firstCol="1" bandRow="1">
                    <a:tableStyleId>{10A1B5D5-9B99-4C35-A422-299274C87663}</a:tableStyleId>
                  </a:tblPr>
                  <a:tblGrid>
                    <a:gridCol w="1220732"/>
                    <a:gridCol w="1659588"/>
                    <a:gridCol w="2364033"/>
                    <a:gridCol w="957940"/>
                    <a:gridCol w="1358546"/>
                  </a:tblGrid>
                  <a:tr h="150302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 (колонны закрытого типа)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</a:t>
                          </a:r>
                          <a:r>
                            <a:rPr lang="ru-RU" sz="1400" b="0" dirty="0" err="1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внутримолекуляр</a:t>
                          </a:r>
                          <a:r>
                            <a:rPr lang="en-US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ной 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диффузии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oMath>
                          </a14:m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м</a:t>
                          </a:r>
                          <a:r>
                            <a:rPr lang="ru-RU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/с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400" b="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Оптимальное число колонн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0061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- 2.990·10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0061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</a:t>
                          </a: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- 0.526·10</a:t>
                          </a:r>
                          <a:r>
                            <a:rPr lang="en-US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050217"/>
                  </p:ext>
                </p:extLst>
              </p:nvPr>
            </p:nvGraphicFramePr>
            <p:xfrm>
              <a:off x="971600" y="3717032"/>
              <a:ext cx="7560839" cy="2304256"/>
            </p:xfrm>
            <a:graphic>
              <a:graphicData uri="http://schemas.openxmlformats.org/drawingml/2006/table">
                <a:tbl>
                  <a:tblPr firstRow="1" firstCol="1" bandRow="1">
                    <a:tableStyleId>{10A1B5D5-9B99-4C35-A422-299274C87663}</a:tableStyleId>
                  </a:tblPr>
                  <a:tblGrid>
                    <a:gridCol w="1220732"/>
                    <a:gridCol w="1659588"/>
                    <a:gridCol w="2364033"/>
                    <a:gridCol w="957940"/>
                    <a:gridCol w="1358546"/>
                  </a:tblGrid>
                  <a:tr h="1503022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Сорбент (колонны закрытого типа)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456" marR="67456" marT="0" marB="0">
                        <a:blipFill rotWithShape="0">
                          <a:blip r:embed="rId3"/>
                          <a:stretch>
                            <a:fillRect l="-73626" t="-405" r="-282051" b="-542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Диапазон диаметров зерна сорбента, м  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цикла сорбции </a:t>
                          </a:r>
                          <a:r>
                            <a:rPr lang="ru-RU" sz="1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ru-RU" sz="1400" b="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цик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ч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Оптимальное число колонн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0061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Биокарб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-13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6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- 2.990·10</a:t>
                          </a:r>
                          <a:r>
                            <a:rPr lang="ru-RU" sz="16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124.7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dirty="0" smtClean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  <a:tr h="400617"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ЦС-3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1·10</a:t>
                          </a:r>
                          <a:r>
                            <a:rPr lang="ru-RU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-11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2.935·</a:t>
                          </a: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-4</a:t>
                          </a: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- 0.526·10</a:t>
                          </a:r>
                          <a:r>
                            <a:rPr lang="en-US" sz="1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r>
                            <a:rPr lang="en-US" sz="1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  <a:tc>
                      <a:txBody>
                        <a:bodyPr/>
                        <a:lstStyle/>
                        <a:p>
                          <a:pPr marL="0" marR="75565" indent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14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7456" marR="67456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254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95598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Были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 графические зависимости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 которых оптимальному режиму соответствует область диаметров частиц, у которой число единиц оборудования на графике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остаётся наименьшим и постоянным (с небольшими отклонениями).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5256" r="8231"/>
          <a:stretch/>
        </p:blipFill>
        <p:spPr bwMode="auto">
          <a:xfrm>
            <a:off x="457200" y="3373627"/>
            <a:ext cx="4114800" cy="1567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6655" r="8522"/>
          <a:stretch/>
        </p:blipFill>
        <p:spPr bwMode="auto">
          <a:xfrm>
            <a:off x="4592865" y="3373627"/>
            <a:ext cx="4114800" cy="1567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06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1541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По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результатам построения зависимости времени проскока от скорости пропускания раствора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проск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ru-RU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различных компонентов в смеси белков (в данном случае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ДНКаза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Цитохром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С) получается существенно отличающиеся в определённом диапазоне скоростей пропускания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раствора,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величины времен проскока, что позволяет теоретически разделять эти смеси </a:t>
            </a:r>
            <a:r>
              <a:rPr lang="ru-RU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нерегулярном режиме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заранее установив ту скорость, которая обеспечивает наибольшее различие в величинах времён проскока.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3142" r="8263"/>
          <a:stretch/>
        </p:blipFill>
        <p:spPr>
          <a:xfrm>
            <a:off x="457200" y="3933056"/>
            <a:ext cx="6563072" cy="24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29939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По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результатам вычислений программы была получена таблица с основными параметрами ионообменных колонн открытого и закрытого типов. В САПР Компас 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построен ряд эскизов колонн. Наименьшими габаритными размерами обладает колонка закрытого типа для сорбции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ДНКазы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ЦС -3.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" y="3711422"/>
            <a:ext cx="2098576" cy="296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59" y="3711421"/>
            <a:ext cx="2098577" cy="29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34</a:t>
            </a:fld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 программы для ЭВМ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77" y="1355135"/>
            <a:ext cx="3788245" cy="5358535"/>
          </a:xfrm>
        </p:spPr>
      </p:pic>
    </p:spTree>
    <p:extLst>
      <p:ext uri="{BB962C8B-B14F-4D97-AF65-F5344CB8AC3E}">
        <p14:creationId xmlns:p14="http://schemas.microsoft.com/office/powerpoint/2010/main" val="1172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3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4618856" cy="44253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Выделение и очистка ионообменной сорбцией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ионообменной сорбции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применяемый на современных биотехнологических производствах, является одним из наиболее распространённых методов выделения и очистки, однако он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всегда протекает с наибольшей эффективностью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4</a:t>
            </a:fld>
            <a:endParaRPr lang="ru-RU"/>
          </a:p>
        </p:txBody>
      </p:sp>
      <p:pic>
        <p:nvPicPr>
          <p:cNvPr id="6" name="Bildobjekt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2132856"/>
            <a:ext cx="3816424" cy="33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аппаратурного оформления;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Многократность использования сорбентов;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автоматизации процесса;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контакта рабочих с полупродуктами;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водными растворами;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степень очистки;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Избирательность процесса.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Очень большой расход воды;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объём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элюатов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низкой концентрацией;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сточных вод;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Длительность процесса.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9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4906888" cy="442535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Дезоксирибонуклеаза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лиофилизат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приготовления растворов для инъекций и местного применения» (ФС 42-414-75)</a:t>
            </a:r>
          </a:p>
          <a:p>
            <a:pPr marL="0" indent="0">
              <a:buNone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вещество данного препарата,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Дезоксирибонуклеазу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получают из </a:t>
            </a:r>
            <a:r>
              <a:rPr 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поджелудочной железы крупного рогатого скота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применяют в качестве лекарственного средства, которое оказывает </a:t>
            </a:r>
            <a:r>
              <a:rPr 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противовирусное действие.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 descr="Dnas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688" y="2276872"/>
            <a:ext cx="3411282" cy="2808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Препарат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Дезоксирибонуклеаза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®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Производитель: ООО «Самсон-Мед»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Классификатор АТХ: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D03BA Протеолитические ферменты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Фармакологическая группа: </a:t>
            </a:r>
            <a:r>
              <a:rPr lang="ru-RU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Дерматотропные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7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6" y="2883171"/>
            <a:ext cx="2901948" cy="2060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1425844"/>
            <a:ext cx="1227140" cy="12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9"/>
            <a:ext cx="4402832" cy="48245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Цитохром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лиофилизат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приготовления раствора для внутривенного и внутримышечного  введения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(ФС 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введена 02.08.2019)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Лекарственный препарат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непрерывном производственном цикле из сырья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животного происхождения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сердец крупного рогатого скота, лошадей и свиней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тносится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метаболическим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средствам.</a:t>
            </a:r>
          </a:p>
          <a:p>
            <a:pPr marL="0" indent="0">
              <a:buNone/>
            </a:pP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8</a:t>
            </a:fld>
            <a:endParaRPr lang="ru-RU" dirty="0"/>
          </a:p>
        </p:txBody>
      </p:sp>
      <p:pic>
        <p:nvPicPr>
          <p:cNvPr id="15362" name="Picture 2" descr="Цитохром c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11" y="2348880"/>
            <a:ext cx="2888389" cy="2592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298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9"/>
            <a:ext cx="5194920" cy="48245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Препарат </a:t>
            </a:r>
            <a:r>
              <a:rPr lang="ru-RU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Цитохром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Производитель: ООО «Самсон-Мед»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Классификатор АТХ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C01CX Другие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кардиотонические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средства</a:t>
            </a: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Фармакологическая группа</a:t>
            </a:r>
          </a:p>
          <a:p>
            <a:pPr marL="0" indent="0">
              <a:buNone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Метаболическое </a:t>
            </a:r>
            <a:r>
              <a:rPr 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средство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Антигипоксанты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антиоксиданты</a:t>
            </a:r>
            <a:r>
              <a:rPr lang="ru-RU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indent="0" fontAlgn="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Показания к применению: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комплексной терапии сердечной недостаточности.</a:t>
            </a:r>
          </a:p>
          <a:p>
            <a:pPr marL="0" indent="0">
              <a:buNone/>
            </a:pPr>
            <a:endParaRPr lang="ru-RU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6DEB7-5F77-4630-8D75-53F5ABC2EFC1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700809"/>
            <a:ext cx="274899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17" y="4221089"/>
            <a:ext cx="12254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1266</Words>
  <Application>Microsoft Office PowerPoint</Application>
  <PresentationFormat>On-screen Show (4:3)</PresentationFormat>
  <Paragraphs>222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Times New Roman</vt:lpstr>
      <vt:lpstr>Wingdings</vt:lpstr>
      <vt:lpstr>Тема Office</vt:lpstr>
      <vt:lpstr>PowerPoint Presentation</vt:lpstr>
      <vt:lpstr>Актуальность работы</vt:lpstr>
      <vt:lpstr>Актуальность работы</vt:lpstr>
      <vt:lpstr>Актуальность работы</vt:lpstr>
      <vt:lpstr>Актуальность работы</vt:lpstr>
      <vt:lpstr>Актуальность работы</vt:lpstr>
      <vt:lpstr>Актуальность работы</vt:lpstr>
      <vt:lpstr>Актуальность работы</vt:lpstr>
      <vt:lpstr>Актуальность работы</vt:lpstr>
      <vt:lpstr>Цели данной работы</vt:lpstr>
      <vt:lpstr>Задачи данной работы</vt:lpstr>
      <vt:lpstr>Материалы и методы</vt:lpstr>
      <vt:lpstr>Материалы и методы</vt:lpstr>
      <vt:lpstr>Обсуждения и результаты</vt:lpstr>
      <vt:lpstr>Обсуждения и результаты</vt:lpstr>
      <vt:lpstr>Оптимизационная функция N = f(dчаст)</vt:lpstr>
      <vt:lpstr>Оптимизационная функция N = f(dчаст)</vt:lpstr>
      <vt:lpstr>Содержание файла output.txt</vt:lpstr>
      <vt:lpstr>Наиболее эффективные сорбенты</vt:lpstr>
      <vt:lpstr>Наиболее эффективные сорбенты</vt:lpstr>
      <vt:lpstr>Содержание файла «Параметры оптимальной колонны.txt»</vt:lpstr>
      <vt:lpstr>Эскизы оптимальных колонн</vt:lpstr>
      <vt:lpstr>Эскизы оптимальных колонн</vt:lpstr>
      <vt:lpstr>Эскизы оптимальных колонн</vt:lpstr>
      <vt:lpstr>Эскизы оптимальных колонн</vt:lpstr>
      <vt:lpstr>Функция η = f(dчаст)</vt:lpstr>
      <vt:lpstr>Сорбция высокомолекулярных и низкомолекулярных соединений</vt:lpstr>
      <vt:lpstr>Зависимость τпроск = f(ωраб)</vt:lpstr>
      <vt:lpstr>Зависимость τпроск = f(ωраб)</vt:lpstr>
      <vt:lpstr>Заключение</vt:lpstr>
      <vt:lpstr>Заключение</vt:lpstr>
      <vt:lpstr>Заключение</vt:lpstr>
      <vt:lpstr>Заключение</vt:lpstr>
      <vt:lpstr>Регистрация программы для ЭВМ</vt:lpstr>
      <vt:lpstr>Благодарю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goodwin</dc:creator>
  <cp:lastModifiedBy>Microsoft account</cp:lastModifiedBy>
  <cp:revision>66</cp:revision>
  <cp:lastPrinted>2021-07-06T11:36:42Z</cp:lastPrinted>
  <dcterms:created xsi:type="dcterms:W3CDTF">2020-09-14T13:12:43Z</dcterms:created>
  <dcterms:modified xsi:type="dcterms:W3CDTF">2022-10-15T13:22:52Z</dcterms:modified>
</cp:coreProperties>
</file>